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532" r:id="rId1"/>
    <p:sldMasterId id="2147484544" r:id="rId2"/>
  </p:sldMasterIdLst>
  <p:notesMasterIdLst>
    <p:notesMasterId r:id="rId41"/>
  </p:notesMasterIdLst>
  <p:handoutMasterIdLst>
    <p:handoutMasterId r:id="rId42"/>
  </p:handoutMasterIdLst>
  <p:sldIdLst>
    <p:sldId id="256" r:id="rId3"/>
    <p:sldId id="269" r:id="rId4"/>
    <p:sldId id="339" r:id="rId5"/>
    <p:sldId id="341" r:id="rId6"/>
    <p:sldId id="345" r:id="rId7"/>
    <p:sldId id="343" r:id="rId8"/>
    <p:sldId id="386" r:id="rId9"/>
    <p:sldId id="387" r:id="rId10"/>
    <p:sldId id="388" r:id="rId11"/>
    <p:sldId id="389" r:id="rId12"/>
    <p:sldId id="390" r:id="rId13"/>
    <p:sldId id="391" r:id="rId14"/>
    <p:sldId id="392" r:id="rId15"/>
    <p:sldId id="394" r:id="rId16"/>
    <p:sldId id="393" r:id="rId17"/>
    <p:sldId id="395" r:id="rId18"/>
    <p:sldId id="396" r:id="rId19"/>
    <p:sldId id="397" r:id="rId20"/>
    <p:sldId id="398" r:id="rId21"/>
    <p:sldId id="399" r:id="rId22"/>
    <p:sldId id="400" r:id="rId23"/>
    <p:sldId id="401" r:id="rId24"/>
    <p:sldId id="402" r:id="rId25"/>
    <p:sldId id="403" r:id="rId26"/>
    <p:sldId id="404" r:id="rId27"/>
    <p:sldId id="405" r:id="rId28"/>
    <p:sldId id="406" r:id="rId29"/>
    <p:sldId id="407" r:id="rId30"/>
    <p:sldId id="408" r:id="rId31"/>
    <p:sldId id="409" r:id="rId32"/>
    <p:sldId id="410" r:id="rId33"/>
    <p:sldId id="411" r:id="rId34"/>
    <p:sldId id="412" r:id="rId35"/>
    <p:sldId id="413" r:id="rId36"/>
    <p:sldId id="414" r:id="rId37"/>
    <p:sldId id="415" r:id="rId38"/>
    <p:sldId id="416" r:id="rId39"/>
    <p:sldId id="356" r:id="rId40"/>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C4C48"/>
    <a:srgbClr val="D44040"/>
    <a:srgbClr val="D6573E"/>
    <a:srgbClr val="718F2E"/>
    <a:srgbClr val="8DAC37"/>
    <a:srgbClr val="89A2CB"/>
    <a:srgbClr val="8993BC"/>
    <a:srgbClr val="231F20"/>
    <a:srgbClr val="66666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97128" autoAdjust="0"/>
  </p:normalViewPr>
  <p:slideViewPr>
    <p:cSldViewPr snapToGrid="0" snapToObjects="1" showGuides="1">
      <p:cViewPr>
        <p:scale>
          <a:sx n="100" d="100"/>
          <a:sy n="100" d="100"/>
        </p:scale>
        <p:origin x="-1528" y="-232"/>
      </p:cViewPr>
      <p:guideLst>
        <p:guide orient="horz" pos="3064"/>
        <p:guide pos="1952"/>
      </p:guideLst>
    </p:cSldViewPr>
  </p:slideViewPr>
  <p:notesTextViewPr>
    <p:cViewPr>
      <p:scale>
        <a:sx n="100" d="100"/>
        <a:sy n="100" d="100"/>
      </p:scale>
      <p:origin x="0" y="0"/>
    </p:cViewPr>
  </p:notesTextViewPr>
  <p:sorterViewPr>
    <p:cViewPr>
      <p:scale>
        <a:sx n="78" d="100"/>
        <a:sy n="78" d="100"/>
      </p:scale>
      <p:origin x="0" y="0"/>
    </p:cViewPr>
  </p:sorterViewPr>
  <p:notesViewPr>
    <p:cSldViewPr snapToGrid="0" snapToObjects="1">
      <p:cViewPr varScale="1">
        <p:scale>
          <a:sx n="101" d="100"/>
          <a:sy n="101" d="100"/>
        </p:scale>
        <p:origin x="-2568" y="-9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2862473A-2FFD-FA4E-A98F-3C717D3CE3C9}" type="datetimeFigureOut">
              <a:rPr lang="en-US" smtClean="0"/>
              <a:pPr/>
              <a:t>3/3/15</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4A3F609D-0E01-1941-B78C-892B8546C6B5}" type="slidenum">
              <a:rPr lang="en-US" smtClean="0"/>
              <a:pPr/>
              <a:t>‹#›</a:t>
            </a:fld>
            <a:endParaRPr lang="en-US"/>
          </a:p>
        </p:txBody>
      </p:sp>
    </p:spTree>
    <p:extLst>
      <p:ext uri="{BB962C8B-B14F-4D97-AF65-F5344CB8AC3E}">
        <p14:creationId xmlns:p14="http://schemas.microsoft.com/office/powerpoint/2010/main" val="2408899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90A85A49-A52A-8544-8A89-8BAF11543C19}" type="datetimeFigureOut">
              <a:rPr lang="en-US" smtClean="0"/>
              <a:pPr/>
              <a:t>3/3/15</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AA547CBC-71FB-2D42-A82D-A6D8AC44C722}" type="slidenum">
              <a:rPr lang="en-US" smtClean="0"/>
              <a:pPr/>
              <a:t>‹#›</a:t>
            </a:fld>
            <a:endParaRPr lang="en-US"/>
          </a:p>
        </p:txBody>
      </p:sp>
    </p:spTree>
    <p:extLst>
      <p:ext uri="{BB962C8B-B14F-4D97-AF65-F5344CB8AC3E}">
        <p14:creationId xmlns:p14="http://schemas.microsoft.com/office/powerpoint/2010/main" val="2974992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68104"/>
            <a:ext cx="7772400" cy="1983892"/>
          </a:xfrm>
        </p:spPr>
        <p:txBody>
          <a:bodyPr anchor="t" anchorCtr="0">
            <a:normAutofit/>
          </a:bodyPr>
          <a:lstStyle>
            <a:lvl1pPr>
              <a:lnSpc>
                <a:spcPts val="6700"/>
              </a:lnSpc>
              <a:spcAft>
                <a:spcPts val="0"/>
              </a:spcAft>
              <a:defRPr sz="6000">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hasCustomPrompt="1"/>
          </p:nvPr>
        </p:nvSpPr>
        <p:spPr>
          <a:xfrm>
            <a:off x="5937930" y="5839403"/>
            <a:ext cx="2520270" cy="614870"/>
          </a:xfrm>
        </p:spPr>
        <p:txBody>
          <a:bodyPr>
            <a:normAutofit/>
          </a:bodyPr>
          <a:lstStyle>
            <a:lvl1pPr marL="0" indent="0" algn="l">
              <a:spcAft>
                <a:spcPts val="0"/>
              </a:spcAft>
              <a:buNone/>
              <a:defRPr sz="1600" b="1" i="0" cap="all">
                <a:ln>
                  <a:noFill/>
                </a:ln>
                <a:solidFill>
                  <a:srgbClr val="231F20"/>
                </a:solidFill>
                <a:latin typeface="Helvetica Neue"/>
                <a:cs typeface="Helvetica Neue"/>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By Name</a:t>
            </a:r>
          </a:p>
          <a:p>
            <a:r>
              <a:rPr lang="en-US" dirty="0" smtClean="0"/>
              <a:t>September 30, 2010</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07856"/>
            <a:ext cx="8229600" cy="2348144"/>
          </a:xfrm>
        </p:spPr>
        <p:txBody>
          <a:bodyPr anchor="t" anchorCtr="0"/>
          <a:lstStyle>
            <a:lvl1pPr>
              <a:defRPr sz="5200">
                <a:solidFill>
                  <a:schemeClr val="bg1"/>
                </a:solidFill>
              </a:defRPr>
            </a:lvl1pPr>
          </a:lstStyle>
          <a:p>
            <a:r>
              <a:rPr lang="en-US" dirty="0"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1_Title Only">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07856"/>
            <a:ext cx="8229600" cy="2348144"/>
          </a:xfrm>
        </p:spPr>
        <p:txBody>
          <a:bodyPr anchor="t" anchorCtr="0"/>
          <a:lstStyle>
            <a:lvl1pPr>
              <a:defRPr>
                <a:solidFill>
                  <a:schemeClr val="bg1"/>
                </a:solidFill>
              </a:defRPr>
            </a:lvl1pPr>
          </a:lstStyle>
          <a:p>
            <a:r>
              <a:rPr lang="en-US" dirty="0"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2_Title Only">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207856"/>
            <a:ext cx="8229600" cy="2348144"/>
          </a:xfrm>
        </p:spPr>
        <p:txBody>
          <a:bodyPr anchor="t" anchorCtr="0"/>
          <a:lstStyle>
            <a:lvl1pPr>
              <a:defRPr>
                <a:solidFill>
                  <a:schemeClr val="bg1"/>
                </a:solidFill>
              </a:defRPr>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76400"/>
            <a:ext cx="8229600" cy="43735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7" name="Straight Connector 6"/>
          <p:cNvCxnSpPr/>
          <p:nvPr userDrawn="1"/>
        </p:nvCxnSpPr>
        <p:spPr>
          <a:xfrm>
            <a:off x="457200" y="1549400"/>
            <a:ext cx="8229600" cy="29020"/>
          </a:xfrm>
          <a:prstGeom prst="line">
            <a:avLst/>
          </a:prstGeom>
          <a:ln w="28575" cap="flat" cmpd="sng" algn="ctr">
            <a:solidFill>
              <a:srgbClr val="231F2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739901"/>
            <a:ext cx="4038600" cy="4216400"/>
          </a:xfrm>
        </p:spPr>
        <p:txBody>
          <a:bodyPr>
            <a:no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739901"/>
            <a:ext cx="4038600" cy="4216400"/>
          </a:xfrm>
        </p:spPr>
        <p:txBody>
          <a:bodyPr>
            <a:no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7" name="Straight Connector 6"/>
          <p:cNvCxnSpPr/>
          <p:nvPr userDrawn="1"/>
        </p:nvCxnSpPr>
        <p:spPr>
          <a:xfrm>
            <a:off x="457200" y="1549400"/>
            <a:ext cx="8229600" cy="29020"/>
          </a:xfrm>
          <a:prstGeom prst="line">
            <a:avLst/>
          </a:prstGeom>
          <a:ln w="28575" cap="flat" cmpd="sng" algn="ctr">
            <a:solidFill>
              <a:srgbClr val="231F2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738313"/>
            <a:ext cx="4040188" cy="567021"/>
          </a:xfrm>
        </p:spPr>
        <p:txBody>
          <a:bodyPr anchor="b" anchorCtr="0">
            <a:noAutofit/>
          </a:bodyPr>
          <a:lstStyle>
            <a:lvl1pPr marL="0" indent="0">
              <a:spcBef>
                <a:spcPts val="0"/>
              </a:spcBef>
              <a:spcAft>
                <a:spcPts val="0"/>
              </a:spcAft>
              <a:buNone/>
              <a:defRPr sz="1800" b="1" i="0" cap="all">
                <a:latin typeface="Helvetica Neue"/>
                <a:cs typeface="Helvetica Neue"/>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463203"/>
            <a:ext cx="4040188" cy="34168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738313"/>
            <a:ext cx="4041775" cy="567021"/>
          </a:xfrm>
        </p:spPr>
        <p:txBody>
          <a:bodyPr anchor="b" anchorCtr="0">
            <a:noAutofit/>
          </a:bodyPr>
          <a:lstStyle>
            <a:lvl1pPr marL="0" indent="0">
              <a:spcBef>
                <a:spcPts val="0"/>
              </a:spcBef>
              <a:spcAft>
                <a:spcPts val="0"/>
              </a:spcAft>
              <a:buNone/>
              <a:defRPr sz="1800" b="1" i="0" cap="all">
                <a:latin typeface="Helvetica Neue"/>
                <a:cs typeface="Helvetica Neue"/>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463203"/>
            <a:ext cx="4041775" cy="34168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0" name="Straight Connector 9"/>
          <p:cNvCxnSpPr/>
          <p:nvPr userDrawn="1"/>
        </p:nvCxnSpPr>
        <p:spPr>
          <a:xfrm>
            <a:off x="457200" y="1549400"/>
            <a:ext cx="8229600" cy="29020"/>
          </a:xfrm>
          <a:prstGeom prst="line">
            <a:avLst/>
          </a:prstGeom>
          <a:ln w="28575" cap="flat" cmpd="sng" algn="ctr">
            <a:solidFill>
              <a:srgbClr val="231F2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800" b="1">
                <a:solidFill>
                  <a:srgbClr val="231F20"/>
                </a:solidFill>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1"/>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04800"/>
            <a:ext cx="8229600" cy="1143000"/>
          </a:xfrm>
          <a:prstGeom prst="rect">
            <a:avLst/>
          </a:prstGeom>
        </p:spPr>
        <p:txBody>
          <a:bodyPr vert="horz"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752600"/>
            <a:ext cx="8229600" cy="4373563"/>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Box 6"/>
          <p:cNvSpPr txBox="1"/>
          <p:nvPr userDrawn="1"/>
        </p:nvSpPr>
        <p:spPr>
          <a:xfrm>
            <a:off x="452967" y="6348510"/>
            <a:ext cx="6248400" cy="153888"/>
          </a:xfrm>
          <a:prstGeom prst="rect">
            <a:avLst/>
          </a:prstGeom>
          <a:noFill/>
        </p:spPr>
        <p:txBody>
          <a:bodyPr wrap="square" lIns="0" tIns="0" rIns="0" bIns="0" rtlCol="0" anchor="b" anchorCtr="0">
            <a:noAutofit/>
          </a:bodyPr>
          <a:lstStyle/>
          <a:p>
            <a:endParaRPr lang="en-US" sz="1000" b="1" i="0" cap="all" dirty="0">
              <a:solidFill>
                <a:schemeClr val="bg1">
                  <a:lumMod val="50000"/>
                </a:schemeClr>
              </a:solidFill>
              <a:latin typeface="Helvetica Neue"/>
              <a:cs typeface="Helvetica Neue"/>
            </a:endParaRPr>
          </a:p>
        </p:txBody>
      </p:sp>
    </p:spTree>
  </p:cSld>
  <p:clrMap bg1="lt1" tx1="dk1" bg2="lt2" tx2="dk2" accent1="accent1" accent2="accent2" accent3="accent3" accent4="accent4" accent5="accent5" accent6="accent6" hlink="hlink" folHlink="folHlink"/>
  <p:sldLayoutIdLst>
    <p:sldLayoutId id="2147484533" r:id="rId1"/>
    <p:sldLayoutId id="2147484538" r:id="rId2"/>
    <p:sldLayoutId id="2147484542" r:id="rId3"/>
    <p:sldLayoutId id="2147484543" r:id="rId4"/>
    <p:sldLayoutId id="2147484534" r:id="rId5"/>
    <p:sldLayoutId id="2147484536" r:id="rId6"/>
    <p:sldLayoutId id="2147484537" r:id="rId7"/>
    <p:sldLayoutId id="2147484539" r:id="rId8"/>
    <p:sldLayoutId id="2147484541" r:id="rId9"/>
  </p:sldLayoutIdLst>
  <p:timing>
    <p:tnLst>
      <p:par>
        <p:cTn xmlns:p14="http://schemas.microsoft.com/office/powerpoint/2010/main" id="1" dur="indefinite" restart="never" nodeType="tmRoot"/>
      </p:par>
    </p:tnLst>
  </p:timing>
  <p:txStyles>
    <p:titleStyle>
      <a:lvl1pPr algn="l" defTabSz="457200" rtl="0" eaLnBrk="1" latinLnBrk="0" hangingPunct="1">
        <a:lnSpc>
          <a:spcPts val="4580"/>
        </a:lnSpc>
        <a:spcBef>
          <a:spcPct val="0"/>
        </a:spcBef>
        <a:spcAft>
          <a:spcPts val="600"/>
        </a:spcAft>
        <a:buNone/>
        <a:defRPr sz="4200" b="0" i="0" kern="1200">
          <a:solidFill>
            <a:srgbClr val="231F20"/>
          </a:solidFill>
          <a:latin typeface="Helvetica Neue Light"/>
          <a:ea typeface="+mj-ea"/>
          <a:cs typeface="Helvetica Neue Light"/>
        </a:defRPr>
      </a:lvl1pPr>
    </p:titleStyle>
    <p:bodyStyle>
      <a:lvl1pPr marL="342900" indent="-342900" algn="l" defTabSz="457200" rtl="0" eaLnBrk="1" latinLnBrk="0" hangingPunct="1">
        <a:spcBef>
          <a:spcPct val="20000"/>
        </a:spcBef>
        <a:spcAft>
          <a:spcPts val="600"/>
        </a:spcAft>
        <a:buClr>
          <a:srgbClr val="CC521D"/>
        </a:buClr>
        <a:buSzPct val="85000"/>
        <a:buFontTx/>
        <a:buBlip>
          <a:blip r:embed="rId12"/>
        </a:buBlip>
        <a:defRPr sz="3200" b="0" i="0" kern="1200">
          <a:solidFill>
            <a:srgbClr val="231F20"/>
          </a:solidFill>
          <a:latin typeface="Helvetica Neue Light"/>
          <a:ea typeface="+mn-ea"/>
          <a:cs typeface="Helvetica Neue Light"/>
        </a:defRPr>
      </a:lvl1pPr>
      <a:lvl2pPr marL="742950" indent="-285750" algn="l" defTabSz="457200" rtl="0" eaLnBrk="1" latinLnBrk="0" hangingPunct="1">
        <a:spcBef>
          <a:spcPts val="0"/>
        </a:spcBef>
        <a:spcAft>
          <a:spcPts val="1200"/>
        </a:spcAft>
        <a:buFontTx/>
        <a:buNone/>
        <a:defRPr sz="2500" b="0" i="0" kern="1200">
          <a:solidFill>
            <a:srgbClr val="666666"/>
          </a:solidFill>
          <a:latin typeface="Helvetica Neue Light"/>
          <a:ea typeface="+mn-ea"/>
          <a:cs typeface="Helvetica Neue Light"/>
        </a:defRPr>
      </a:lvl2pPr>
      <a:lvl3pPr marL="1143000" indent="-228600" algn="l" defTabSz="457200" rtl="0" eaLnBrk="1" latinLnBrk="0" hangingPunct="1">
        <a:spcBef>
          <a:spcPts val="0"/>
        </a:spcBef>
        <a:spcAft>
          <a:spcPts val="1200"/>
        </a:spcAft>
        <a:buFontTx/>
        <a:buNone/>
        <a:defRPr sz="2000" b="0" i="0" kern="1200">
          <a:solidFill>
            <a:srgbClr val="666666"/>
          </a:solidFill>
          <a:latin typeface="Helvetica Neue Light"/>
          <a:ea typeface="+mn-ea"/>
          <a:cs typeface="Helvetica Neue Light"/>
        </a:defRPr>
      </a:lvl3pPr>
      <a:lvl4pPr marL="1600200" indent="-228600" algn="l" defTabSz="457200" rtl="0" eaLnBrk="1" latinLnBrk="0" hangingPunct="1">
        <a:spcBef>
          <a:spcPts val="0"/>
        </a:spcBef>
        <a:spcAft>
          <a:spcPts val="1200"/>
        </a:spcAft>
        <a:buFontTx/>
        <a:buNone/>
        <a:defRPr sz="1600" b="0" i="0" kern="1200">
          <a:solidFill>
            <a:srgbClr val="666666"/>
          </a:solidFill>
          <a:latin typeface="Helvetica Neue Light"/>
          <a:ea typeface="+mn-ea"/>
          <a:cs typeface="Helvetica Neue Light"/>
        </a:defRPr>
      </a:lvl4pPr>
      <a:lvl5pPr marL="2057400" indent="-228600" algn="l" defTabSz="457200" rtl="0" eaLnBrk="1" latinLnBrk="0" hangingPunct="1">
        <a:spcBef>
          <a:spcPts val="0"/>
        </a:spcBef>
        <a:spcAft>
          <a:spcPts val="1200"/>
        </a:spcAft>
        <a:buFontTx/>
        <a:buNone/>
        <a:defRPr sz="1400" b="0" i="0" kern="1200">
          <a:solidFill>
            <a:srgbClr val="666666"/>
          </a:solidFill>
          <a:latin typeface="Helvetica Neue Light"/>
          <a:ea typeface="+mn-ea"/>
          <a:cs typeface="Helvetica Neue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7" name="Subtitle 2"/>
          <p:cNvSpPr txBox="1">
            <a:spLocks/>
          </p:cNvSpPr>
          <p:nvPr userDrawn="1"/>
        </p:nvSpPr>
        <p:spPr>
          <a:xfrm>
            <a:off x="5937930" y="5839403"/>
            <a:ext cx="2520270" cy="614870"/>
          </a:xfrm>
          <a:prstGeom prst="rect">
            <a:avLst/>
          </a:prstGeom>
        </p:spPr>
        <p:txBody>
          <a:bodyPr vert="horz" lIns="0" tIns="0" rIns="0" bIns="0" rtlCol="0">
            <a:normAutofit/>
          </a:bodyPr>
          <a:lstStyle>
            <a:lvl1pPr marL="0" indent="0" algn="l">
              <a:spcAft>
                <a:spcPts val="0"/>
              </a:spcAft>
              <a:buNone/>
              <a:defRPr sz="1600" b="1" i="0" cap="all">
                <a:ln>
                  <a:noFill/>
                </a:ln>
                <a:solidFill>
                  <a:srgbClr val="231F20"/>
                </a:solidFill>
                <a:latin typeface="Helvetica Neue"/>
                <a:cs typeface="Helvetica Neue"/>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457200" rtl="0" eaLnBrk="1" fontAlgn="auto" latinLnBrk="0" hangingPunct="1">
              <a:lnSpc>
                <a:spcPct val="100000"/>
              </a:lnSpc>
              <a:spcBef>
                <a:spcPct val="20000"/>
              </a:spcBef>
              <a:spcAft>
                <a:spcPts val="0"/>
              </a:spcAft>
              <a:buClr>
                <a:srgbClr val="CC521D"/>
              </a:buClr>
              <a:buSzPct val="85000"/>
              <a:buFontTx/>
              <a:buNone/>
              <a:tabLst/>
              <a:defRPr/>
            </a:pPr>
            <a:r>
              <a:rPr kumimoji="0" lang="en-US" sz="1600" b="1" i="0" u="none" strike="noStrike" kern="1200" cap="all" spc="0" normalizeH="0" baseline="0" noProof="0" smtClean="0">
                <a:ln>
                  <a:noFill/>
                </a:ln>
                <a:solidFill>
                  <a:srgbClr val="231F20"/>
                </a:solidFill>
                <a:effectLst/>
                <a:uLnTx/>
                <a:uFillTx/>
                <a:latin typeface="Helvetica Neue"/>
                <a:ea typeface="+mn-ea"/>
                <a:cs typeface="Helvetica Neue"/>
              </a:rPr>
              <a:t>By Name</a:t>
            </a:r>
          </a:p>
          <a:p>
            <a:pPr marL="0" marR="0" lvl="0" indent="0" algn="l" defTabSz="457200" rtl="0" eaLnBrk="1" fontAlgn="auto" latinLnBrk="0" hangingPunct="1">
              <a:lnSpc>
                <a:spcPct val="100000"/>
              </a:lnSpc>
              <a:spcBef>
                <a:spcPct val="20000"/>
              </a:spcBef>
              <a:spcAft>
                <a:spcPts val="0"/>
              </a:spcAft>
              <a:buClr>
                <a:srgbClr val="CC521D"/>
              </a:buClr>
              <a:buSzPct val="85000"/>
              <a:buFontTx/>
              <a:buNone/>
              <a:tabLst/>
              <a:defRPr/>
            </a:pPr>
            <a:r>
              <a:rPr kumimoji="0" lang="en-US" sz="1600" b="1" i="0" u="none" strike="noStrike" kern="1200" cap="all" spc="0" normalizeH="0" baseline="0" noProof="0" smtClean="0">
                <a:ln>
                  <a:noFill/>
                </a:ln>
                <a:solidFill>
                  <a:srgbClr val="231F20"/>
                </a:solidFill>
                <a:effectLst/>
                <a:uLnTx/>
                <a:uFillTx/>
                <a:latin typeface="Helvetica Neue"/>
                <a:ea typeface="+mn-ea"/>
                <a:cs typeface="Helvetica Neue"/>
              </a:rPr>
              <a:t>September 30, 2010</a:t>
            </a:r>
            <a:endParaRPr kumimoji="0" lang="en-US" sz="1600" b="1" i="0" u="none" strike="noStrike" kern="1200" cap="all" spc="0" normalizeH="0" baseline="0" noProof="0" dirty="0">
              <a:ln>
                <a:noFill/>
              </a:ln>
              <a:solidFill>
                <a:srgbClr val="231F20"/>
              </a:solidFill>
              <a:effectLst/>
              <a:uLnTx/>
              <a:uFillTx/>
              <a:latin typeface="Helvetica Neue"/>
              <a:ea typeface="+mn-ea"/>
              <a:cs typeface="Helvetica Neue"/>
            </a:endParaRPr>
          </a:p>
        </p:txBody>
      </p:sp>
      <p:sp>
        <p:nvSpPr>
          <p:cNvPr id="8" name="Title 1"/>
          <p:cNvSpPr txBox="1">
            <a:spLocks/>
          </p:cNvSpPr>
          <p:nvPr userDrawn="1"/>
        </p:nvSpPr>
        <p:spPr>
          <a:xfrm>
            <a:off x="457200" y="1468104"/>
            <a:ext cx="7772400" cy="1983892"/>
          </a:xfrm>
          <a:prstGeom prst="rect">
            <a:avLst/>
          </a:prstGeom>
        </p:spPr>
        <p:txBody>
          <a:bodyPr vert="horz" lIns="0" tIns="0" rIns="0" bIns="0" rtlCol="0" anchor="t" anchorCtr="0">
            <a:normAutofit/>
          </a:bodyPr>
          <a:lstStyle>
            <a:lvl1pPr>
              <a:lnSpc>
                <a:spcPts val="6700"/>
              </a:lnSpc>
              <a:spcAft>
                <a:spcPts val="0"/>
              </a:spcAft>
              <a:defRPr sz="6000">
                <a:solidFill>
                  <a:schemeClr val="bg1"/>
                </a:solidFill>
              </a:defRPr>
            </a:lvl1pPr>
          </a:lstStyle>
          <a:p>
            <a:pPr marL="0" marR="0" lvl="0" indent="0" algn="l" defTabSz="457200" rtl="0" eaLnBrk="1" fontAlgn="auto" latinLnBrk="0" hangingPunct="1">
              <a:lnSpc>
                <a:spcPts val="6700"/>
              </a:lnSpc>
              <a:spcBef>
                <a:spcPct val="0"/>
              </a:spcBef>
              <a:spcAft>
                <a:spcPts val="0"/>
              </a:spcAft>
              <a:buClrTx/>
              <a:buSzTx/>
              <a:buFontTx/>
              <a:buNone/>
              <a:tabLst/>
              <a:defRPr/>
            </a:pPr>
            <a:r>
              <a:rPr kumimoji="0" lang="en-US" sz="6000" b="0" i="0" u="none" strike="noStrike" kern="1200" cap="none" spc="0" normalizeH="0" baseline="0" noProof="0" smtClean="0">
                <a:ln>
                  <a:noFill/>
                </a:ln>
                <a:solidFill>
                  <a:schemeClr val="bg1"/>
                </a:solidFill>
                <a:effectLst/>
                <a:uLnTx/>
                <a:uFillTx/>
                <a:latin typeface="Helvetica Neue Light"/>
                <a:ea typeface="+mj-ea"/>
                <a:cs typeface="Helvetica Neue Light"/>
              </a:rPr>
              <a:t>Click to edit Master title style</a:t>
            </a:r>
            <a:endParaRPr kumimoji="0" lang="en-US" sz="6000" b="0" i="0" u="none" strike="noStrike" kern="1200" cap="none" spc="0" normalizeH="0" baseline="0" noProof="0" dirty="0">
              <a:ln>
                <a:noFill/>
              </a:ln>
              <a:solidFill>
                <a:schemeClr val="bg1"/>
              </a:solidFill>
              <a:effectLst/>
              <a:uLnTx/>
              <a:uFillTx/>
              <a:latin typeface="Helvetica Neue Light"/>
              <a:ea typeface="+mj-ea"/>
              <a:cs typeface="Helvetica Neue Light"/>
            </a:endParaRPr>
          </a:p>
        </p:txBody>
      </p:sp>
    </p:spTree>
  </p:cSld>
  <p:clrMap bg1="lt1" tx1="dk1" bg2="lt2" tx2="dk2" accent1="accent1" accent2="accent2" accent3="accent3" accent4="accent4" accent5="accent5" accent6="accent6" hlink="hlink" folHlink="folHlink"/>
  <p:txStyles>
    <p:titleStyle>
      <a:lvl1pPr algn="l" defTabSz="457200" rtl="0" eaLnBrk="1" latinLnBrk="0" hangingPunct="1">
        <a:spcBef>
          <a:spcPct val="0"/>
        </a:spcBef>
        <a:buNone/>
        <a:defRPr sz="4400" b="0" i="0" kern="1200">
          <a:solidFill>
            <a:schemeClr val="tx1"/>
          </a:solidFill>
          <a:latin typeface="Helvetica Neue Light"/>
          <a:ea typeface="+mj-ea"/>
          <a:cs typeface="Helvetica Neue Light"/>
        </a:defRPr>
      </a:lvl1pPr>
    </p:titleStyle>
    <p:bodyStyle>
      <a:lvl1pPr marL="342900" indent="-342900" algn="l" defTabSz="457200" rtl="0" eaLnBrk="1" latinLnBrk="0" hangingPunct="1">
        <a:spcBef>
          <a:spcPct val="20000"/>
        </a:spcBef>
        <a:buFont typeface="Arial"/>
        <a:buNone/>
        <a:defRPr sz="3200" b="1" i="0" kern="1200" cap="all">
          <a:solidFill>
            <a:schemeClr val="tx1"/>
          </a:solidFill>
          <a:latin typeface="Helvetica Neue"/>
          <a:ea typeface="+mn-ea"/>
          <a:cs typeface="Helvetica Neue"/>
        </a:defRPr>
      </a:lvl1pPr>
      <a:lvl2pPr marL="742950" indent="-285750" algn="l" defTabSz="457200" rtl="0" eaLnBrk="1" latinLnBrk="0" hangingPunct="1">
        <a:spcBef>
          <a:spcPct val="20000"/>
        </a:spcBef>
        <a:buFont typeface="Arial"/>
        <a:buNone/>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None/>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None/>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934704"/>
            <a:ext cx="7772400" cy="2875296"/>
          </a:xfrm>
        </p:spPr>
        <p:txBody>
          <a:bodyPr>
            <a:normAutofit fontScale="90000"/>
          </a:bodyPr>
          <a:lstStyle/>
          <a:p>
            <a:r>
              <a:rPr lang="en-US" dirty="0" smtClean="0"/>
              <a:t>Proposed Federal E-Discovery Rule Changes</a:t>
            </a:r>
            <a:r>
              <a:rPr lang="en-US" sz="4400" dirty="0" smtClean="0"/>
              <a:t/>
            </a:r>
            <a:br>
              <a:rPr lang="en-US" sz="4400" dirty="0" smtClean="0"/>
            </a:br>
            <a:r>
              <a:rPr lang="en-US" sz="4400" dirty="0" err="1" smtClean="0"/>
              <a:t>Provisors</a:t>
            </a:r>
            <a:r>
              <a:rPr lang="en-US" sz="4400" dirty="0" smtClean="0"/>
              <a:t> OC LLP</a:t>
            </a:r>
            <a:r>
              <a:rPr lang="en-US" sz="4800" dirty="0" smtClean="0"/>
              <a:t/>
            </a:r>
            <a:br>
              <a:rPr lang="en-US" sz="4800" dirty="0" smtClean="0"/>
            </a:br>
            <a:r>
              <a:rPr lang="en-US" sz="2200" dirty="0" smtClean="0"/>
              <a:t> </a:t>
            </a:r>
            <a:r>
              <a:rPr lang="en-US" sz="2200" dirty="0" err="1" smtClean="0"/>
              <a:t>SingerLewak</a:t>
            </a:r>
            <a:r>
              <a:rPr lang="en-US" sz="2200" dirty="0" smtClean="0"/>
              <a:t> LLP </a:t>
            </a:r>
            <a:r>
              <a:rPr lang="en-US" sz="2200" dirty="0" smtClean="0"/>
              <a:t>Mar. 5</a:t>
            </a:r>
            <a:r>
              <a:rPr lang="en-US" sz="2200" dirty="0" smtClean="0"/>
              <a:t>, 2015</a:t>
            </a:r>
            <a:endParaRPr lang="en-US" sz="2200" dirty="0">
              <a:solidFill>
                <a:srgbClr val="BCBBBB"/>
              </a:solidFill>
            </a:endParaRPr>
          </a:p>
        </p:txBody>
      </p:sp>
      <p:sp>
        <p:nvSpPr>
          <p:cNvPr id="3" name="Subtitle 2"/>
          <p:cNvSpPr>
            <a:spLocks noGrp="1"/>
          </p:cNvSpPr>
          <p:nvPr>
            <p:ph type="subTitle" idx="1"/>
          </p:nvPr>
        </p:nvSpPr>
        <p:spPr>
          <a:xfrm>
            <a:off x="5036229" y="5957898"/>
            <a:ext cx="2709517" cy="614870"/>
          </a:xfrm>
          <a:solidFill>
            <a:schemeClr val="bg1"/>
          </a:solidFill>
        </p:spPr>
        <p:txBody>
          <a:bodyPr>
            <a:normAutofit/>
          </a:bodyPr>
          <a:lstStyle/>
          <a:p>
            <a:r>
              <a:rPr lang="en-US" dirty="0" smtClean="0"/>
              <a:t>Sherry Katz, </a:t>
            </a:r>
            <a:r>
              <a:rPr lang="en-US" dirty="0" err="1" smtClean="0"/>
              <a:t>esq</a:t>
            </a:r>
            <a:endParaRPr lang="en-US" dirty="0" smtClean="0"/>
          </a:p>
          <a:p>
            <a:r>
              <a:rPr lang="en-US" dirty="0" smtClean="0"/>
              <a:t>Eric </a:t>
            </a:r>
            <a:r>
              <a:rPr lang="en-US" dirty="0" err="1" smtClean="0"/>
              <a:t>robi</a:t>
            </a:r>
            <a:r>
              <a:rPr lang="en-US" dirty="0" smtClean="0"/>
              <a:t>, </a:t>
            </a:r>
            <a:r>
              <a:rPr lang="en-US" dirty="0" err="1" smtClean="0"/>
              <a:t>cce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Rule 16</a:t>
            </a:r>
            <a:endParaRPr lang="en-US" dirty="0"/>
          </a:p>
        </p:txBody>
      </p:sp>
    </p:spTree>
    <p:extLst>
      <p:ext uri="{BB962C8B-B14F-4D97-AF65-F5344CB8AC3E}">
        <p14:creationId xmlns:p14="http://schemas.microsoft.com/office/powerpoint/2010/main" val="97452797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16</a:t>
            </a:r>
            <a:endParaRPr lang="en-US" dirty="0"/>
          </a:p>
        </p:txBody>
      </p:sp>
      <p:sp>
        <p:nvSpPr>
          <p:cNvPr id="4" name="Content Placeholder 3"/>
          <p:cNvSpPr>
            <a:spLocks noGrp="1"/>
          </p:cNvSpPr>
          <p:nvPr>
            <p:ph sz="half" idx="2"/>
          </p:nvPr>
        </p:nvSpPr>
        <p:spPr>
          <a:xfrm>
            <a:off x="457199" y="1762125"/>
            <a:ext cx="8296275" cy="4117975"/>
          </a:xfrm>
        </p:spPr>
        <p:txBody>
          <a:bodyPr>
            <a:noAutofit/>
          </a:bodyPr>
          <a:lstStyle/>
          <a:p>
            <a:r>
              <a:rPr lang="en-US" sz="2800" dirty="0"/>
              <a:t>1</a:t>
            </a:r>
            <a:r>
              <a:rPr lang="en-US" sz="2800" b="1" dirty="0"/>
              <a:t>     Rule 16. Pretrial Conferences; Scheduling</a:t>
            </a:r>
            <a:r>
              <a:rPr lang="en-US" sz="2800" dirty="0"/>
              <a:t>; . . . </a:t>
            </a:r>
            <a:r>
              <a:rPr lang="en-US" sz="2800" dirty="0" smtClean="0"/>
              <a:t>The </a:t>
            </a:r>
            <a:r>
              <a:rPr lang="en-US" sz="2800" dirty="0"/>
              <a:t>scheduling order may:  . . .     (iii) provide for disclosure, </a:t>
            </a:r>
            <a:r>
              <a:rPr lang="en-US" sz="2800" strike="sngStrike" dirty="0"/>
              <a:t>or</a:t>
            </a:r>
            <a:r>
              <a:rPr lang="en-US" sz="2800" dirty="0"/>
              <a:t> discovery, </a:t>
            </a:r>
            <a:r>
              <a:rPr lang="en-US" sz="2800" u="sng" dirty="0"/>
              <a:t>or preservation of electronically stored information; (iv) include any agreements the parties reach for asserting claims of privilege or of protection as trial-preparation material after information is produced, including  agreements reached under Federal Rule of Evidence502; (v) direct that before moving for an order relating to discovery, the movant must request a conference with the </a:t>
            </a:r>
            <a:r>
              <a:rPr lang="fr-FR" sz="2800" u="sng" dirty="0"/>
              <a:t>court;</a:t>
            </a:r>
            <a:endParaRPr lang="en-US" sz="2800"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155050904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Committee Comment on Rule 16(b)(3)</a:t>
            </a:r>
            <a:endParaRPr lang="en-US" sz="3800" dirty="0"/>
          </a:p>
        </p:txBody>
      </p:sp>
      <p:sp>
        <p:nvSpPr>
          <p:cNvPr id="4" name="Content Placeholder 3"/>
          <p:cNvSpPr>
            <a:spLocks noGrp="1"/>
          </p:cNvSpPr>
          <p:nvPr>
            <p:ph sz="half" idx="2"/>
          </p:nvPr>
        </p:nvSpPr>
        <p:spPr>
          <a:xfrm>
            <a:off x="457199" y="1762125"/>
            <a:ext cx="8296275" cy="4117975"/>
          </a:xfrm>
        </p:spPr>
        <p:txBody>
          <a:bodyPr>
            <a:noAutofit/>
          </a:bodyPr>
          <a:lstStyle/>
          <a:p>
            <a:r>
              <a:rPr lang="en-US" sz="2800" dirty="0"/>
              <a:t>Rule 16(b)(3) adds to the potential list of items included in a scheduling order that directs a party to request a conference with the court before moving for an order relating to discovery—consistent with the belief that addressing discovery disputes at their incipiency will reduce costs to all parties.</a:t>
            </a:r>
          </a:p>
          <a:p>
            <a:pPr marL="0" indent="0">
              <a:buNone/>
            </a:pPr>
            <a:endParaRPr lang="en-US" sz="2800" dirty="0"/>
          </a:p>
          <a:p>
            <a:endParaRPr lang="en-US" sz="2800"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369453397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Rule 26</a:t>
            </a:r>
            <a:endParaRPr lang="en-US" dirty="0"/>
          </a:p>
        </p:txBody>
      </p:sp>
    </p:spTree>
    <p:extLst>
      <p:ext uri="{BB962C8B-B14F-4D97-AF65-F5344CB8AC3E}">
        <p14:creationId xmlns:p14="http://schemas.microsoft.com/office/powerpoint/2010/main" val="31806395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Language Removed from Rule </a:t>
            </a:r>
            <a:r>
              <a:rPr lang="en-US" sz="3600" dirty="0"/>
              <a:t>26(b)(1)</a:t>
            </a:r>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sz="2800" strike="sngStrike" dirty="0">
                <a:latin typeface="Helvetica" pitchFamily="34" charset="0"/>
              </a:rPr>
              <a:t> including the existence, description, nature, custody, condition, and location of any documents or other tangible things and the identity and location of persons who know of any discoverable matter. For good cause, the court may order discovery of any matter relevant to the subject matter involved in the action. Relevant information need not be admissible at the trial if the discovery appears reasonably calculated to lead to the discovery of admissible evidence</a:t>
            </a:r>
          </a:p>
          <a:p>
            <a:pPr marL="0" indent="0">
              <a:buNone/>
            </a:pPr>
            <a:endParaRPr lang="en-US" sz="2800" strike="sngStrike" dirty="0">
              <a:latin typeface="Helvetica" pitchFamily="34" charset="0"/>
            </a:endParaRPr>
          </a:p>
          <a:p>
            <a:endParaRPr lang="en-US" sz="2800" strike="sngStrike" dirty="0">
              <a:latin typeface="Helvetica" pitchFamily="34" charset="0"/>
            </a:endParaRP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327966351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Rule </a:t>
            </a:r>
            <a:r>
              <a:rPr lang="en-US" sz="3800" dirty="0"/>
              <a:t>2</a:t>
            </a:r>
            <a:r>
              <a:rPr lang="en-US" sz="3800" dirty="0" smtClean="0"/>
              <a:t>6(b)(1)</a:t>
            </a:r>
            <a:endParaRPr lang="en-US" sz="38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sz="2800" dirty="0"/>
              <a:t>Parties may obtain discovery regarding any </a:t>
            </a:r>
            <a:r>
              <a:rPr lang="en-US" sz="2800" dirty="0" err="1"/>
              <a:t>nonprivileged</a:t>
            </a:r>
            <a:r>
              <a:rPr lang="en-US" sz="2800" dirty="0"/>
              <a:t> matter that is relevant to any party’s claim or defense </a:t>
            </a:r>
            <a:r>
              <a:rPr lang="en-US" sz="2800" u="sng" dirty="0"/>
              <a:t>and proportional to the needs of the case, considering the amount in controversy, the importance of the issues at stake in the   action, the parties’ resources, the importance of the discovery in resolving the issues, and whether the burden or expense of the proposed discovery outweighs its likely benefit. Information within this scope of discovery need not be admissible in evidence to be discoverable.</a:t>
            </a:r>
            <a:endParaRPr lang="en-US" sz="2800" dirty="0"/>
          </a:p>
          <a:p>
            <a:pPr marL="0" indent="0">
              <a:buNone/>
            </a:pPr>
            <a:endParaRPr lang="en-US" sz="2800" dirty="0"/>
          </a:p>
          <a:p>
            <a:endParaRPr lang="en-US" sz="2800"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327966351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Rule </a:t>
            </a:r>
            <a:r>
              <a:rPr lang="en-US" sz="3600" dirty="0"/>
              <a:t>26(b</a:t>
            </a:r>
            <a:r>
              <a:rPr lang="en-US" sz="3600" dirty="0" smtClean="0"/>
              <a:t>)(2)(C)</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sz="2800" dirty="0"/>
              <a:t> When Required. On motion or on its own, the court must limit the  frequency or extent of discovery otherwise allowed by these rules or by local rule if it determines that: . . .   (iii) the </a:t>
            </a:r>
            <a:r>
              <a:rPr lang="en-US" sz="2800" strike="sngStrike" dirty="0"/>
              <a:t>burden or expense of the</a:t>
            </a:r>
            <a:r>
              <a:rPr lang="en-US" sz="2800" dirty="0"/>
              <a:t> proposed discovery </a:t>
            </a:r>
            <a:r>
              <a:rPr lang="en-US" sz="2800" u="sng" dirty="0"/>
              <a:t>is outside the scope permitted by Rule 26(b)(1) </a:t>
            </a:r>
            <a:r>
              <a:rPr lang="en-US" sz="2800" u="sng" strike="sngStrike" dirty="0"/>
              <a:t>outweighs its</a:t>
            </a:r>
            <a:r>
              <a:rPr lang="en-US" sz="2800" u="sng" dirty="0"/>
              <a:t> </a:t>
            </a:r>
            <a:r>
              <a:rPr lang="en-US" sz="2800" u="sng" strike="sngStrike" dirty="0"/>
              <a:t>likely benefit, considering the</a:t>
            </a:r>
            <a:r>
              <a:rPr lang="en-US" sz="2800" u="sng" dirty="0"/>
              <a:t> </a:t>
            </a:r>
            <a:r>
              <a:rPr lang="en-US" sz="2800" u="sng" strike="sngStrike" dirty="0"/>
              <a:t>needs of the case, the amount</a:t>
            </a:r>
            <a:r>
              <a:rPr lang="en-US" sz="2800" u="sng" dirty="0"/>
              <a:t> </a:t>
            </a:r>
            <a:r>
              <a:rPr lang="en-US" sz="2800" u="sng" strike="sngStrike" dirty="0"/>
              <a:t>in controversy, the parties’ resources, the importance of</a:t>
            </a:r>
            <a:r>
              <a:rPr lang="en-US" sz="2800" u="sng" dirty="0"/>
              <a:t> </a:t>
            </a:r>
            <a:r>
              <a:rPr lang="en-US" sz="2800" u="sng" strike="sngStrike" dirty="0"/>
              <a:t>the issues at stake in the</a:t>
            </a:r>
            <a:r>
              <a:rPr lang="en-US" sz="2800" u="sng" dirty="0"/>
              <a:t> </a:t>
            </a:r>
            <a:r>
              <a:rPr lang="en-US" sz="2800" u="sng" strike="sngStrike" dirty="0"/>
              <a:t>action, and the importance of the discovery in resolving </a:t>
            </a:r>
            <a:r>
              <a:rPr lang="en-US" sz="2800" u="sng" strike="sngStrike" dirty="0" smtClean="0"/>
              <a:t>the </a:t>
            </a:r>
            <a:r>
              <a:rPr lang="en-US" sz="2800" u="sng" strike="sngStrike" dirty="0"/>
              <a:t>issues.</a:t>
            </a:r>
            <a:endParaRPr lang="en-US" sz="2800" dirty="0"/>
          </a:p>
          <a:p>
            <a:pPr marL="0" indent="0">
              <a:buNone/>
            </a:pPr>
            <a:endParaRPr lang="en-US" sz="2800" strike="sngStrike" dirty="0">
              <a:latin typeface="Helvetica" pitchFamily="34" charset="0"/>
            </a:endParaRPr>
          </a:p>
          <a:p>
            <a:endParaRPr lang="en-US" sz="2800" strike="sngStrike" dirty="0">
              <a:latin typeface="Helvetica" pitchFamily="34" charset="0"/>
            </a:endParaRP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383169396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Rule 26(c)</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sz="2800" dirty="0"/>
              <a:t>The court may, for good  cause, issue an order to protect a party or person from annoyance, embarrassment, oppression, or undue burden or expense, including one or more of the following: . . . (B) specifying terms, including time and place </a:t>
            </a:r>
            <a:r>
              <a:rPr lang="en-US" sz="2800" u="sng" dirty="0"/>
              <a:t>or the allocation of expenses, for the disclosure or discovery;</a:t>
            </a:r>
          </a:p>
          <a:p>
            <a:pPr marL="0" indent="0">
              <a:buNone/>
            </a:pPr>
            <a:endParaRPr lang="en-US" sz="2800" strike="sngStrike" dirty="0">
              <a:latin typeface="Helvetica" pitchFamily="34" charset="0"/>
            </a:endParaRPr>
          </a:p>
          <a:p>
            <a:endParaRPr lang="en-US" sz="2800" strike="sngStrike" dirty="0">
              <a:latin typeface="Helvetica" pitchFamily="34" charset="0"/>
            </a:endParaRP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110355135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Rule 26(f) Discovery Conference</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dirty="0"/>
              <a:t>  (3) Discovery Plan. A discovery plan must   state the parties’ views and proposals on:</a:t>
            </a:r>
          </a:p>
          <a:p>
            <a:pPr marL="0" indent="0">
              <a:buNone/>
            </a:pPr>
            <a:r>
              <a:rPr lang="en-US" dirty="0"/>
              <a:t>. . .  (C) any issues about disclosure, or discovery</a:t>
            </a:r>
            <a:r>
              <a:rPr lang="en-US" u="sng" dirty="0"/>
              <a:t>, or preservation of electronically stored information, including the form or forms in which it should be produced; (D) any issues about claims of privilege or of protection as trial-preparation materials, including — if the parties agree on a procedure to assert these claims after production — whether to ask the court to include their agreement in an order under Federal Rule of Evidence 502;</a:t>
            </a:r>
          </a:p>
          <a:p>
            <a:pPr marL="0" indent="0">
              <a:buNone/>
            </a:pPr>
            <a:endParaRPr lang="en-US" sz="2800" u="sng" dirty="0"/>
          </a:p>
          <a:p>
            <a:pPr marL="0" indent="0">
              <a:buNone/>
            </a:pPr>
            <a:endParaRPr lang="en-US" sz="2800" u="sng" dirty="0"/>
          </a:p>
          <a:p>
            <a:endParaRPr lang="en-US" sz="2800" dirty="0"/>
          </a:p>
          <a:p>
            <a:pPr marL="0" indent="0">
              <a:buNone/>
            </a:pPr>
            <a:endParaRPr lang="en-US" sz="2800" strike="sngStrike" dirty="0">
              <a:latin typeface="Helvetica" pitchFamily="34" charset="0"/>
            </a:endParaRPr>
          </a:p>
          <a:p>
            <a:endParaRPr lang="en-US" sz="2800" strike="sngStrike" dirty="0">
              <a:latin typeface="Helvetica" pitchFamily="34" charset="0"/>
            </a:endParaRP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63242399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Committee Comment on Rule 26(f)</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sz="2800" dirty="0" smtClean="0"/>
              <a:t>Rule </a:t>
            </a:r>
            <a:r>
              <a:rPr lang="en-US" sz="2800" dirty="0"/>
              <a:t>26(f)(3) is amended in parallel with Rule 16(b)(3) to add two items to the discovery plan —issues about preserving electronically stored information and court orders on agreements to protect against waiver of privilege or work-product protection under Evidence Rule 502. Parallel amendments of Rule 37(e) recognize that a duty to preserve discoverable information may arise before an action is filed, and may be shaped by </a:t>
            </a:r>
            <a:r>
              <a:rPr lang="en-US" sz="2800" dirty="0" err="1"/>
              <a:t>prefiling</a:t>
            </a:r>
            <a:r>
              <a:rPr lang="en-US" sz="2800" dirty="0"/>
              <a:t> requests to preserve and responses to them.</a:t>
            </a:r>
          </a:p>
          <a:p>
            <a:pPr marL="0" indent="0">
              <a:buNone/>
            </a:pPr>
            <a:endParaRPr lang="en-US" sz="2800" u="sng" dirty="0"/>
          </a:p>
          <a:p>
            <a:pPr marL="0" indent="0">
              <a:buNone/>
            </a:pPr>
            <a:endParaRPr lang="en-US" sz="2800" u="sng" dirty="0"/>
          </a:p>
          <a:p>
            <a:endParaRPr lang="en-US" sz="2800" dirty="0"/>
          </a:p>
          <a:p>
            <a:pPr marL="0" indent="0">
              <a:buNone/>
            </a:pPr>
            <a:endParaRPr lang="en-US" sz="2800" strike="sngStrike" dirty="0">
              <a:latin typeface="Helvetica" pitchFamily="34" charset="0"/>
            </a:endParaRPr>
          </a:p>
          <a:p>
            <a:endParaRPr lang="en-US" sz="2800" strike="sngStrike" dirty="0">
              <a:latin typeface="Helvetica" pitchFamily="34" charset="0"/>
            </a:endParaRP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42883975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Rule Changes Overview</a:t>
            </a:r>
            <a:endParaRPr lang="en-US" sz="3400"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Rule 34(b)(2)</a:t>
            </a:r>
            <a:endParaRPr lang="en-US" dirty="0"/>
          </a:p>
        </p:txBody>
      </p:sp>
    </p:spTree>
    <p:extLst>
      <p:ext uri="{BB962C8B-B14F-4D97-AF65-F5344CB8AC3E}">
        <p14:creationId xmlns:p14="http://schemas.microsoft.com/office/powerpoint/2010/main" val="89898815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Rule 34(b)(2) Responses</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dirty="0"/>
              <a:t>For each item or category, the response must either state that inspection and related activities will be permitted as   requested or state </a:t>
            </a:r>
            <a:r>
              <a:rPr lang="en-US" strike="sngStrike" dirty="0"/>
              <a:t>an objection to </a:t>
            </a:r>
            <a:r>
              <a:rPr lang="en-US" strike="sngStrike" dirty="0" smtClean="0"/>
              <a:t>the request</a:t>
            </a:r>
            <a:r>
              <a:rPr lang="en-US" dirty="0" smtClean="0"/>
              <a:t> </a:t>
            </a:r>
            <a:r>
              <a:rPr lang="en-US" dirty="0"/>
              <a:t>the grounds for objecting to </a:t>
            </a:r>
            <a:r>
              <a:rPr lang="en-US" u="sng" dirty="0"/>
              <a:t>the request with specificity, including the reasons. The responding party may state that it will produce copies of documents or of electronically stored information instead of permitting inspection. The production must then be completed no later than the time for inspection stated in the request or a later reasonable time stated in the response</a:t>
            </a:r>
            <a:r>
              <a:rPr lang="en-US" u="sng" dirty="0" smtClean="0"/>
              <a:t>.</a:t>
            </a:r>
            <a:endParaRPr lang="en-US" u="sng"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347508056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Rule 34(b)(2) Objections</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u="sng" dirty="0" smtClean="0"/>
              <a:t>(</a:t>
            </a:r>
            <a:r>
              <a:rPr lang="en-US" u="sng" dirty="0"/>
              <a:t>C) Objections. An objection must state whether any responsive materials are being withheld on the basis of that objection. An objection to part of a request must specify the part and permit inspection of the rest.</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317380855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Rule 37</a:t>
            </a:r>
            <a:endParaRPr lang="en-US" dirty="0"/>
          </a:p>
        </p:txBody>
      </p:sp>
    </p:spTree>
    <p:extLst>
      <p:ext uri="{BB962C8B-B14F-4D97-AF65-F5344CB8AC3E}">
        <p14:creationId xmlns:p14="http://schemas.microsoft.com/office/powerpoint/2010/main" val="324379553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Rule 37(e)</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u="sng" dirty="0"/>
              <a:t>(e) Failure to Preserve Discoverable Information.</a:t>
            </a:r>
          </a:p>
          <a:p>
            <a:pPr marL="514350" indent="-514350">
              <a:buAutoNum type="arabicParenBoth"/>
            </a:pPr>
            <a:r>
              <a:rPr lang="en-US" u="sng" dirty="0"/>
              <a:t>Curative measures; sanctions. If a party failed to preserve discoverable information that should have been preserved in the anticipation or conduct of litigation, the court may:</a:t>
            </a:r>
          </a:p>
          <a:p>
            <a:pPr marL="514350" indent="-514350">
              <a:buAutoNum type="alphaUcParenBoth"/>
            </a:pPr>
            <a:r>
              <a:rPr lang="en-US" u="sng" dirty="0"/>
              <a:t>permit additional discovery, order curative measures, or order the party to pay the reasonable expenses, including attorney’s fees, caused by the failure; and</a:t>
            </a:r>
            <a:endParaRPr lang="en-US"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2930997810"/>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Rule 37(e)(1)(B)</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u="sng" dirty="0"/>
              <a:t>B) impose any sanction listed in Rule 37(b)(2)(A) or give an adverse-inference jury instruction, but only if the court finds that the party’s actions:</a:t>
            </a:r>
          </a:p>
          <a:p>
            <a:pPr marL="571500" indent="-571500">
              <a:buAutoNum type="romanLcParenBoth"/>
            </a:pPr>
            <a:r>
              <a:rPr lang="en-US" u="sng" dirty="0"/>
              <a:t>caused substantial prejudice in the litigation and were willful or in bad faith; or (ii) irreparably deprived a party of any meaningful opportunity to present or defend against the claims in the litigation.</a:t>
            </a:r>
            <a:endParaRPr lang="en-US"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195079420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Factors to determine bad faith</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u="sng" dirty="0"/>
              <a:t>The court should consider all relevant factors in determining whether a party failed to preserve discoverable   information that should have been preserved    in the anticipation or conduct of litigation,  and whether the failure was willful or in bad faith. The factors include</a:t>
            </a:r>
            <a:r>
              <a:rPr lang="en-US" u="sng" dirty="0" smtClean="0"/>
              <a:t>:</a:t>
            </a:r>
          </a:p>
          <a:p>
            <a:pPr marL="0" indent="0">
              <a:buNone/>
            </a:pPr>
            <a:endParaRPr lang="en-US" u="sng" dirty="0"/>
          </a:p>
          <a:p>
            <a:pPr marL="0" indent="0">
              <a:buNone/>
            </a:pPr>
            <a:r>
              <a:rPr lang="en-US" u="sng" dirty="0"/>
              <a:t> (A) the extent to which the party was on notice that litigation was likely and that the information would be discoverable;</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305264570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Factors to determine bad faith</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u="sng" dirty="0"/>
              <a:t>B) the reasonableness of the party’s efforts to preserve the information; </a:t>
            </a:r>
            <a:endParaRPr lang="en-US" u="sng" dirty="0" smtClean="0"/>
          </a:p>
          <a:p>
            <a:pPr marL="0" indent="0">
              <a:buNone/>
            </a:pPr>
            <a:endParaRPr lang="en-US" u="sng" dirty="0" smtClean="0"/>
          </a:p>
          <a:p>
            <a:pPr marL="0" indent="0">
              <a:buNone/>
            </a:pPr>
            <a:r>
              <a:rPr lang="en-US" u="sng" dirty="0" smtClean="0"/>
              <a:t>(</a:t>
            </a:r>
            <a:r>
              <a:rPr lang="en-US" u="sng" dirty="0"/>
              <a:t>C) whether the party received a request to preserve information, whether the request was clear and reasonable,  and whether the person who made it and the party consulted in good faith about the scope of preservation</a:t>
            </a:r>
            <a:r>
              <a:rPr lang="en-US" u="sng" dirty="0" smtClean="0"/>
              <a:t>;</a:t>
            </a:r>
            <a:endParaRPr lang="en-US" u="sng" dirty="0"/>
          </a:p>
          <a:p>
            <a:pPr marL="0" indent="0">
              <a:buNone/>
            </a:pPr>
            <a:endParaRPr lang="en-US" u="sng"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199601510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Factors to determine bad faith</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u="sng" dirty="0"/>
              <a:t>(D) the proportionality of the preservation efforts to any anticipated or ongoing litigation; and whether the party timely sought the court’s guidance on any unresolved disputes about preserving discoverable information.</a:t>
            </a:r>
            <a:endParaRPr lang="en-US" dirty="0"/>
          </a:p>
          <a:p>
            <a:pPr marL="0" indent="0">
              <a:buNone/>
            </a:pPr>
            <a:endParaRPr lang="en-US" u="sng" dirty="0"/>
          </a:p>
          <a:p>
            <a:pPr marL="0" indent="0">
              <a:buNone/>
            </a:pPr>
            <a:endParaRPr lang="en-US" u="sng"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353934567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Interplay with Ethics Rules</a:t>
            </a:r>
            <a:endParaRPr lang="en-US" dirty="0"/>
          </a:p>
        </p:txBody>
      </p:sp>
    </p:spTree>
    <p:extLst>
      <p:ext uri="{BB962C8B-B14F-4D97-AF65-F5344CB8AC3E}">
        <p14:creationId xmlns:p14="http://schemas.microsoft.com/office/powerpoint/2010/main" val="38038669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Overview</a:t>
            </a:r>
            <a:endParaRPr lang="en-US" dirty="0"/>
          </a:p>
        </p:txBody>
      </p:sp>
      <p:sp>
        <p:nvSpPr>
          <p:cNvPr id="4" name="Content Placeholder 3"/>
          <p:cNvSpPr>
            <a:spLocks noGrp="1"/>
          </p:cNvSpPr>
          <p:nvPr>
            <p:ph idx="1"/>
          </p:nvPr>
        </p:nvSpPr>
        <p:spPr/>
        <p:txBody>
          <a:bodyPr/>
          <a:lstStyle/>
          <a:p>
            <a:r>
              <a:rPr lang="en-US" dirty="0" smtClean="0"/>
              <a:t>Proposed changes to Federal Rules of Civil Procedure relating to E-Discovery</a:t>
            </a:r>
          </a:p>
          <a:p>
            <a:r>
              <a:rPr lang="en-US" dirty="0" smtClean="0"/>
              <a:t>Interplay with Ethics Rules</a:t>
            </a:r>
          </a:p>
          <a:p>
            <a:endParaRPr lang="en-US" dirty="0" smtClean="0"/>
          </a:p>
          <a:p>
            <a:endParaRPr lang="en-US" dirty="0"/>
          </a:p>
          <a:p>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284483442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Interplay with Ethics Rules</a:t>
            </a:r>
          </a:p>
        </p:txBody>
      </p:sp>
      <p:sp>
        <p:nvSpPr>
          <p:cNvPr id="4" name="Content Placeholder 3"/>
          <p:cNvSpPr>
            <a:spLocks noGrp="1"/>
          </p:cNvSpPr>
          <p:nvPr>
            <p:ph sz="half" idx="2"/>
          </p:nvPr>
        </p:nvSpPr>
        <p:spPr>
          <a:xfrm>
            <a:off x="457199" y="1762125"/>
            <a:ext cx="8296275" cy="4117975"/>
          </a:xfrm>
        </p:spPr>
        <p:txBody>
          <a:bodyPr>
            <a:noAutofit/>
          </a:bodyPr>
          <a:lstStyle/>
          <a:p>
            <a:r>
              <a:rPr lang="en-US" sz="2800" dirty="0"/>
              <a:t>Proposed Formal Opinion Interim No. 11-00004, 2014</a:t>
            </a:r>
          </a:p>
          <a:p>
            <a:r>
              <a:rPr lang="en-US" sz="2800" dirty="0"/>
              <a:t>Almost every litigation matter potentially involves </a:t>
            </a:r>
            <a:r>
              <a:rPr lang="en-US" sz="2800" dirty="0" err="1" smtClean="0"/>
              <a:t>Ediscovery</a:t>
            </a:r>
            <a:r>
              <a:rPr lang="en-US" sz="2800" dirty="0"/>
              <a:t>.</a:t>
            </a:r>
          </a:p>
          <a:p>
            <a:r>
              <a:rPr lang="en-US" sz="2800" dirty="0"/>
              <a:t>Little California law – look to federal law for guidance.</a:t>
            </a:r>
          </a:p>
          <a:p>
            <a:pPr marL="0" indent="0">
              <a:buNone/>
            </a:pPr>
            <a:endParaRPr lang="en-US" u="sng" dirty="0"/>
          </a:p>
          <a:p>
            <a:pPr marL="0" indent="0">
              <a:buNone/>
            </a:pPr>
            <a:endParaRPr lang="en-US" u="sng"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222133791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Federal Model Rule 1.1</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sz="2800" dirty="0"/>
              <a:t>“A lawyer shall provide competent representation to a client. Competent representation requires the legal knowledge, skill, thoroughness and preparation reasonably necessary for the representation.”</a:t>
            </a:r>
          </a:p>
          <a:p>
            <a:pPr marL="0" indent="0">
              <a:buNone/>
            </a:pPr>
            <a:r>
              <a:rPr lang="en-US" sz="2800" dirty="0"/>
              <a:t>- California Rule 3-110 also addresses competence.</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385995982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New Comment to Rule 1.1</a:t>
            </a:r>
          </a:p>
        </p:txBody>
      </p:sp>
      <p:sp>
        <p:nvSpPr>
          <p:cNvPr id="4" name="Content Placeholder 3"/>
          <p:cNvSpPr>
            <a:spLocks noGrp="1"/>
          </p:cNvSpPr>
          <p:nvPr>
            <p:ph sz="half" idx="2"/>
          </p:nvPr>
        </p:nvSpPr>
        <p:spPr>
          <a:xfrm>
            <a:off x="457199" y="1762125"/>
            <a:ext cx="8296275" cy="4117975"/>
          </a:xfrm>
        </p:spPr>
        <p:txBody>
          <a:bodyPr>
            <a:noAutofit/>
          </a:bodyPr>
          <a:lstStyle/>
          <a:p>
            <a:pPr marL="0" indent="0">
              <a:buNone/>
            </a:pPr>
            <a:r>
              <a:rPr lang="en-US" sz="2800" dirty="0"/>
              <a:t>“To maintain the requisite knowledge and skill, a lawyer should keep abreast of changes in the law and its practice, </a:t>
            </a:r>
            <a:r>
              <a:rPr lang="en-US" sz="2800" i="1" dirty="0"/>
              <a:t>including the benefits and risks associated with relevant technology</a:t>
            </a:r>
            <a:r>
              <a:rPr lang="en-US" sz="2800" dirty="0"/>
              <a:t>, engage in continuing study and education and comply with all continuing legal education requirements to which the lawyer is subject</a:t>
            </a:r>
            <a:r>
              <a:rPr lang="en-US" sz="2800" dirty="0" smtClean="0"/>
              <a:t>.”</a:t>
            </a:r>
            <a:br>
              <a:rPr lang="en-US" sz="2800" dirty="0" smtClean="0"/>
            </a:br>
            <a:endParaRPr lang="en-US" sz="2800" dirty="0"/>
          </a:p>
          <a:p>
            <a:pPr marL="0" indent="0">
              <a:buNone/>
            </a:pPr>
            <a:r>
              <a:rPr lang="en-US" sz="2800" dirty="0"/>
              <a:t>Comment 8 to Rule 1.1 added March 2013</a:t>
            </a:r>
          </a:p>
          <a:p>
            <a:endParaRPr lang="en-US" sz="2800"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91402683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Relevance to </a:t>
            </a:r>
            <a:r>
              <a:rPr lang="en-US" sz="3600" dirty="0" err="1"/>
              <a:t>Ediscovery</a:t>
            </a:r>
            <a:endParaRPr lang="en-US" sz="3600" dirty="0"/>
          </a:p>
        </p:txBody>
      </p:sp>
      <p:sp>
        <p:nvSpPr>
          <p:cNvPr id="4" name="Content Placeholder 3"/>
          <p:cNvSpPr>
            <a:spLocks noGrp="1"/>
          </p:cNvSpPr>
          <p:nvPr>
            <p:ph sz="half" idx="2"/>
          </p:nvPr>
        </p:nvSpPr>
        <p:spPr>
          <a:xfrm>
            <a:off x="457199" y="1762125"/>
            <a:ext cx="8296275" cy="4117975"/>
          </a:xfrm>
        </p:spPr>
        <p:txBody>
          <a:bodyPr>
            <a:noAutofit/>
          </a:bodyPr>
          <a:lstStyle/>
          <a:p>
            <a:r>
              <a:rPr lang="en-US" sz="2800" dirty="0"/>
              <a:t>At a conference in April 2014, Judge </a:t>
            </a:r>
            <a:r>
              <a:rPr lang="en-US" sz="2800" dirty="0" err="1"/>
              <a:t>Scheindlin</a:t>
            </a:r>
            <a:r>
              <a:rPr lang="en-US" sz="2800" dirty="0"/>
              <a:t> clearly stated that the changes to Rule 1 of the FRCP were intended to be read in conjunction with Rule 1 of the Model Rules.  Competence in </a:t>
            </a:r>
            <a:r>
              <a:rPr lang="en-US" sz="2800" dirty="0" err="1"/>
              <a:t>Ediscovery</a:t>
            </a:r>
            <a:r>
              <a:rPr lang="en-US" sz="2800" dirty="0"/>
              <a:t> is necessary for the efficient administration of justice.</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220073136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Duties According to Interim Opinion</a:t>
            </a:r>
          </a:p>
        </p:txBody>
      </p:sp>
      <p:sp>
        <p:nvSpPr>
          <p:cNvPr id="4" name="Content Placeholder 3"/>
          <p:cNvSpPr>
            <a:spLocks noGrp="1"/>
          </p:cNvSpPr>
          <p:nvPr>
            <p:ph sz="half" idx="2"/>
          </p:nvPr>
        </p:nvSpPr>
        <p:spPr>
          <a:xfrm>
            <a:off x="457199" y="1762125"/>
            <a:ext cx="8296275" cy="4117975"/>
          </a:xfrm>
        </p:spPr>
        <p:txBody>
          <a:bodyPr>
            <a:noAutofit/>
          </a:bodyPr>
          <a:lstStyle/>
          <a:p>
            <a:pPr marL="0" lvl="0" indent="0">
              <a:buNone/>
            </a:pPr>
            <a:r>
              <a:rPr lang="en-US" dirty="0"/>
              <a:t>1. Initially assess e-discovery needs and issues, if any;</a:t>
            </a:r>
          </a:p>
          <a:p>
            <a:pPr marL="0" lvl="0" indent="0">
              <a:buNone/>
            </a:pPr>
            <a:r>
              <a:rPr lang="en-US" dirty="0"/>
              <a:t>2. implement appropriate ESI preservation procedures, including the obligation to advise a client of the legal requirement to take actions to preserve evidence, like electronic information, potentially relevant to the issues raised in the litigation</a:t>
            </a:r>
          </a:p>
          <a:p>
            <a:pPr marL="0" lvl="0" indent="0">
              <a:buNone/>
            </a:pPr>
            <a:r>
              <a:rPr lang="en-US" dirty="0"/>
              <a:t>3. analyze and understand a client’s ESI systems and storage;</a:t>
            </a:r>
          </a:p>
          <a:p>
            <a:pPr marL="0" lvl="0" indent="0">
              <a:buNone/>
            </a:pPr>
            <a:r>
              <a:rPr lang="en-US" dirty="0"/>
              <a:t>4. identify custodians of relevant ESI;</a:t>
            </a:r>
          </a:p>
          <a:p>
            <a:pPr marL="0" lvl="0" indent="0">
              <a:buNone/>
            </a:pPr>
            <a:r>
              <a:rPr lang="en-US" dirty="0"/>
              <a:t>5. perform appropriate searches;</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402856048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Duties According to Interim Opinion</a:t>
            </a:r>
          </a:p>
        </p:txBody>
      </p:sp>
      <p:sp>
        <p:nvSpPr>
          <p:cNvPr id="4" name="Content Placeholder 3"/>
          <p:cNvSpPr>
            <a:spLocks noGrp="1"/>
          </p:cNvSpPr>
          <p:nvPr>
            <p:ph sz="half" idx="2"/>
          </p:nvPr>
        </p:nvSpPr>
        <p:spPr>
          <a:xfrm>
            <a:off x="457199" y="1762125"/>
            <a:ext cx="8296275" cy="4117975"/>
          </a:xfrm>
        </p:spPr>
        <p:txBody>
          <a:bodyPr>
            <a:noAutofit/>
          </a:bodyPr>
          <a:lstStyle/>
          <a:p>
            <a:pPr marL="0" lvl="0" indent="0">
              <a:buNone/>
            </a:pPr>
            <a:r>
              <a:rPr lang="en-US" sz="2000" dirty="0"/>
              <a:t>6. collect responsive ESI in a manner that preserves the integrity of that ESI;</a:t>
            </a:r>
          </a:p>
          <a:p>
            <a:pPr marL="0" lvl="0" indent="0">
              <a:buNone/>
            </a:pPr>
            <a:r>
              <a:rPr lang="en-US" sz="2000" dirty="0"/>
              <a:t>7 . advise the client as to available options for collection and preservation of ESI;</a:t>
            </a:r>
          </a:p>
          <a:p>
            <a:pPr marL="0" lvl="0" indent="0">
              <a:buNone/>
            </a:pPr>
            <a:r>
              <a:rPr lang="en-US" sz="2000" dirty="0"/>
              <a:t>8.engage in competent and meaningful meet and confer with opposing counsel concerning an e-discovery plan; and</a:t>
            </a:r>
          </a:p>
          <a:p>
            <a:pPr marL="0" lvl="0" indent="0">
              <a:buNone/>
            </a:pPr>
            <a:r>
              <a:rPr lang="en-US" sz="2000" dirty="0"/>
              <a:t>9. produce responsive ESI in a recognized and appropriate manner.</a:t>
            </a:r>
          </a:p>
          <a:p>
            <a:r>
              <a:rPr lang="en-US" sz="2000" i="1" dirty="0"/>
              <a:t>See, e.g., Pension Committee of the University of Montreal Pension Plan v. Banc of America Securities, LLC </a:t>
            </a:r>
            <a:r>
              <a:rPr lang="en-US" sz="2000" dirty="0"/>
              <a:t>(S.D.N.Y. 2010) 685 F.Supp.2d 456, 462-465.</a:t>
            </a:r>
          </a:p>
          <a:p>
            <a:r>
              <a:rPr lang="en-US" sz="2000" dirty="0"/>
              <a:t>3-100, 3-110, 3-210, 5-200, and 5-220 of the Rules of Professional Conduct of the State Bar of California; and Business and Professions Code section 6068.</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15976308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Duties According to Interim Opinion</a:t>
            </a:r>
          </a:p>
        </p:txBody>
      </p:sp>
      <p:sp>
        <p:nvSpPr>
          <p:cNvPr id="4" name="Content Placeholder 3"/>
          <p:cNvSpPr>
            <a:spLocks noGrp="1"/>
          </p:cNvSpPr>
          <p:nvPr>
            <p:ph sz="half" idx="2"/>
          </p:nvPr>
        </p:nvSpPr>
        <p:spPr>
          <a:xfrm>
            <a:off x="457199" y="1762125"/>
            <a:ext cx="8296275" cy="4117975"/>
          </a:xfrm>
        </p:spPr>
        <p:txBody>
          <a:bodyPr>
            <a:noAutofit/>
          </a:bodyPr>
          <a:lstStyle/>
          <a:p>
            <a:r>
              <a:rPr lang="en-US" sz="2000" i="1" dirty="0"/>
              <a:t>See, e.g., Pension Committee of the University of Montreal Pension Plan v. Banc of America Securities, LLC </a:t>
            </a:r>
            <a:r>
              <a:rPr lang="en-US" sz="2000" dirty="0"/>
              <a:t>(S.D.N.Y. 2010) 685 F.Supp.2d 456, 462-465.</a:t>
            </a:r>
          </a:p>
          <a:p>
            <a:r>
              <a:rPr lang="en-US" sz="2000" dirty="0"/>
              <a:t>3-100, 3-110, 3-210, 5-200, and 5-220 of the Rules of Professional Conduct of the State Bar of California; and Business and Professions Code section 6068.</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207193901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Relevant Sections of Ethics Rules</a:t>
            </a:r>
          </a:p>
        </p:txBody>
      </p:sp>
      <p:sp>
        <p:nvSpPr>
          <p:cNvPr id="4" name="Content Placeholder 3"/>
          <p:cNvSpPr>
            <a:spLocks noGrp="1"/>
          </p:cNvSpPr>
          <p:nvPr>
            <p:ph sz="half" idx="2"/>
          </p:nvPr>
        </p:nvSpPr>
        <p:spPr>
          <a:xfrm>
            <a:off x="457199" y="1762125"/>
            <a:ext cx="8296275" cy="4117975"/>
          </a:xfrm>
        </p:spPr>
        <p:txBody>
          <a:bodyPr>
            <a:noAutofit/>
          </a:bodyPr>
          <a:lstStyle/>
          <a:p>
            <a:r>
              <a:rPr lang="en-US" sz="2000" dirty="0"/>
              <a:t>3-100 – Confidential Information</a:t>
            </a:r>
          </a:p>
          <a:p>
            <a:r>
              <a:rPr lang="en-US" sz="2000" dirty="0"/>
              <a:t>3-110  - Competence</a:t>
            </a:r>
          </a:p>
          <a:p>
            <a:r>
              <a:rPr lang="en-US" sz="2000" dirty="0"/>
              <a:t>3-210 – Not advising violation of the law</a:t>
            </a:r>
          </a:p>
          <a:p>
            <a:r>
              <a:rPr lang="en-US" sz="2000" dirty="0"/>
              <a:t>5-200 – Trial Conduct</a:t>
            </a:r>
          </a:p>
          <a:p>
            <a:r>
              <a:rPr lang="en-US" sz="2000" dirty="0"/>
              <a:t>5-220 – Duty Not to Suppress Evidence</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96015615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We’re Done!</a:t>
            </a:r>
            <a:endParaRPr lang="en-US" dirty="0"/>
          </a:p>
        </p:txBody>
      </p:sp>
      <p:sp>
        <p:nvSpPr>
          <p:cNvPr id="3" name="Content Placeholder 2"/>
          <p:cNvSpPr>
            <a:spLocks noGrp="1"/>
          </p:cNvSpPr>
          <p:nvPr>
            <p:ph idx="1"/>
          </p:nvPr>
        </p:nvSpPr>
        <p:spPr>
          <a:xfrm>
            <a:off x="5048250" y="3019803"/>
            <a:ext cx="4343400" cy="3933234"/>
          </a:xfrm>
        </p:spPr>
        <p:txBody>
          <a:bodyPr>
            <a:normAutofit/>
          </a:bodyPr>
          <a:lstStyle/>
          <a:p>
            <a:pPr lvl="1"/>
            <a:endParaRPr lang="en-US" dirty="0" smtClean="0"/>
          </a:p>
          <a:p>
            <a:r>
              <a:rPr lang="en-US" sz="2400" dirty="0" smtClean="0"/>
              <a:t>Eric Robi, President</a:t>
            </a:r>
          </a:p>
          <a:p>
            <a:r>
              <a:rPr lang="en-US" sz="2400" dirty="0" err="1" smtClean="0"/>
              <a:t>Elluma</a:t>
            </a:r>
            <a:r>
              <a:rPr lang="en-US" sz="2400" dirty="0" smtClean="0"/>
              <a:t> Discovery </a:t>
            </a:r>
          </a:p>
          <a:p>
            <a:r>
              <a:rPr lang="en-US" sz="2400" dirty="0" smtClean="0"/>
              <a:t>310-616-0204</a:t>
            </a:r>
          </a:p>
          <a:p>
            <a:r>
              <a:rPr lang="en-US" sz="2400" dirty="0" err="1" smtClean="0"/>
              <a:t>eric@</a:t>
            </a:r>
            <a:r>
              <a:rPr lang="en-US" sz="2400" dirty="0" err="1" smtClean="0"/>
              <a:t>elluma.com</a:t>
            </a:r>
            <a:endParaRPr lang="en-US" sz="2400" dirty="0" smtClean="0"/>
          </a:p>
        </p:txBody>
      </p:sp>
      <p:sp>
        <p:nvSpPr>
          <p:cNvPr id="4" name="Content Placeholder 2"/>
          <p:cNvSpPr txBox="1">
            <a:spLocks/>
          </p:cNvSpPr>
          <p:nvPr/>
        </p:nvSpPr>
        <p:spPr>
          <a:xfrm>
            <a:off x="457200" y="1476375"/>
            <a:ext cx="4343400" cy="3933234"/>
          </a:xfrm>
          <a:prstGeom prst="rect">
            <a:avLst/>
          </a:prstGeom>
        </p:spPr>
        <p:txBody>
          <a:bodyPr vert="horz" lIns="0" tIns="0" rIns="0" bIns="0" rtlCol="0">
            <a:normAutofit/>
          </a:bodyPr>
          <a:lstStyle>
            <a:lvl1pPr marL="342900" indent="-342900" algn="l" defTabSz="457200" rtl="0" eaLnBrk="1" latinLnBrk="0" hangingPunct="1">
              <a:spcBef>
                <a:spcPct val="20000"/>
              </a:spcBef>
              <a:spcAft>
                <a:spcPts val="600"/>
              </a:spcAft>
              <a:buClr>
                <a:srgbClr val="CC521D"/>
              </a:buClr>
              <a:buSzPct val="85000"/>
              <a:buFontTx/>
              <a:buBlip>
                <a:blip r:embed="rId2"/>
              </a:buBlip>
              <a:defRPr sz="3200" b="0" i="0" kern="1200">
                <a:solidFill>
                  <a:srgbClr val="231F20"/>
                </a:solidFill>
                <a:latin typeface="Helvetica Neue Light"/>
                <a:ea typeface="+mn-ea"/>
                <a:cs typeface="Helvetica Neue Light"/>
              </a:defRPr>
            </a:lvl1pPr>
            <a:lvl2pPr marL="742950" indent="-285750" algn="l" defTabSz="457200" rtl="0" eaLnBrk="1" latinLnBrk="0" hangingPunct="1">
              <a:spcBef>
                <a:spcPts val="0"/>
              </a:spcBef>
              <a:spcAft>
                <a:spcPts val="1200"/>
              </a:spcAft>
              <a:buFontTx/>
              <a:buNone/>
              <a:defRPr sz="2500" b="0" i="0" kern="1200">
                <a:solidFill>
                  <a:srgbClr val="666666"/>
                </a:solidFill>
                <a:latin typeface="Helvetica Neue Light"/>
                <a:ea typeface="+mn-ea"/>
                <a:cs typeface="Helvetica Neue Light"/>
              </a:defRPr>
            </a:lvl2pPr>
            <a:lvl3pPr marL="1143000" indent="-228600" algn="l" defTabSz="457200" rtl="0" eaLnBrk="1" latinLnBrk="0" hangingPunct="1">
              <a:spcBef>
                <a:spcPts val="0"/>
              </a:spcBef>
              <a:spcAft>
                <a:spcPts val="1200"/>
              </a:spcAft>
              <a:buFontTx/>
              <a:buNone/>
              <a:defRPr sz="2000" b="0" i="0" kern="1200">
                <a:solidFill>
                  <a:srgbClr val="666666"/>
                </a:solidFill>
                <a:latin typeface="Helvetica Neue Light"/>
                <a:ea typeface="+mn-ea"/>
                <a:cs typeface="Helvetica Neue Light"/>
              </a:defRPr>
            </a:lvl3pPr>
            <a:lvl4pPr marL="1600200" indent="-228600" algn="l" defTabSz="457200" rtl="0" eaLnBrk="1" latinLnBrk="0" hangingPunct="1">
              <a:spcBef>
                <a:spcPts val="0"/>
              </a:spcBef>
              <a:spcAft>
                <a:spcPts val="1200"/>
              </a:spcAft>
              <a:buFontTx/>
              <a:buNone/>
              <a:defRPr sz="1600" b="0" i="0" kern="1200">
                <a:solidFill>
                  <a:srgbClr val="666666"/>
                </a:solidFill>
                <a:latin typeface="Helvetica Neue Light"/>
                <a:ea typeface="+mn-ea"/>
                <a:cs typeface="Helvetica Neue Light"/>
              </a:defRPr>
            </a:lvl4pPr>
            <a:lvl5pPr marL="2057400" indent="-228600" algn="l" defTabSz="457200" rtl="0" eaLnBrk="1" latinLnBrk="0" hangingPunct="1">
              <a:spcBef>
                <a:spcPts val="0"/>
              </a:spcBef>
              <a:spcAft>
                <a:spcPts val="1200"/>
              </a:spcAft>
              <a:buFontTx/>
              <a:buNone/>
              <a:defRPr sz="1400" b="0" i="0" kern="1200">
                <a:solidFill>
                  <a:srgbClr val="666666"/>
                </a:solidFill>
                <a:latin typeface="Helvetica Neue Light"/>
                <a:ea typeface="+mn-ea"/>
                <a:cs typeface="Helvetica Neue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endParaRPr lang="en-US" dirty="0" smtClean="0"/>
          </a:p>
          <a:p>
            <a:r>
              <a:rPr lang="en-US" sz="2400" dirty="0" smtClean="0"/>
              <a:t>Sherry Katz, Vice President</a:t>
            </a:r>
          </a:p>
          <a:p>
            <a:r>
              <a:rPr lang="en-US" sz="2400" dirty="0" smtClean="0"/>
              <a:t>Elluma Discovery </a:t>
            </a:r>
          </a:p>
          <a:p>
            <a:r>
              <a:rPr lang="en-US" sz="2400" dirty="0" smtClean="0"/>
              <a:t>310-616-0207</a:t>
            </a:r>
          </a:p>
          <a:p>
            <a:r>
              <a:rPr lang="en-US" sz="2400" dirty="0" err="1" smtClean="0"/>
              <a:t>sherry@</a:t>
            </a:r>
            <a:r>
              <a:rPr lang="en-US" sz="2400" dirty="0" err="1" smtClean="0"/>
              <a:t>elluma.com</a:t>
            </a:r>
            <a:endParaRPr lang="en-US" sz="2400" dirty="0" smtClean="0"/>
          </a:p>
        </p:txBody>
      </p:sp>
    </p:spTree>
    <p:extLst>
      <p:ext uri="{BB962C8B-B14F-4D97-AF65-F5344CB8AC3E}">
        <p14:creationId xmlns:p14="http://schemas.microsoft.com/office/powerpoint/2010/main" val="112013602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04800"/>
            <a:ext cx="8467725" cy="1143000"/>
          </a:xfrm>
        </p:spPr>
        <p:txBody>
          <a:bodyPr/>
          <a:lstStyle/>
          <a:p>
            <a:r>
              <a:rPr lang="en-US" dirty="0" smtClean="0"/>
              <a:t>Federal E-Discovery Rule Changes</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This September the Judicial Conference approved changes to the </a:t>
            </a:r>
            <a:r>
              <a:rPr lang="en-US" dirty="0" err="1"/>
              <a:t>ediscovery</a:t>
            </a:r>
            <a:r>
              <a:rPr lang="en-US" dirty="0"/>
              <a:t> rules.</a:t>
            </a:r>
          </a:p>
          <a:p>
            <a:r>
              <a:rPr lang="en-US" dirty="0"/>
              <a:t>Rules 1, 4, 16, 26, 30, 31, 33, 34, and 37 are being changed. Effective December 2015.</a:t>
            </a:r>
          </a:p>
          <a:p>
            <a:r>
              <a:rPr lang="en-US" dirty="0"/>
              <a:t>Overarching goal of improving the disposition of civil cases by reducing the costs and delays in civil litigation, increasing realistic access to the courts, and furthering the goals of Rule 1 “to secure the just, speedy, and inexpensive determination of every action and proceeding.” </a:t>
            </a:r>
            <a:r>
              <a:rPr lang="en-US" sz="1100" b="1" dirty="0">
                <a:solidFill>
                  <a:schemeClr val="tx1"/>
                </a:solidFill>
              </a:rPr>
              <a:t> </a:t>
            </a:r>
            <a:r>
              <a:rPr lang="en-US" sz="1100" b="1" dirty="0" smtClean="0">
                <a:solidFill>
                  <a:schemeClr val="tx1"/>
                </a:solidFill>
              </a:rPr>
              <a:t>  </a:t>
            </a:r>
            <a:endParaRPr lang="en-US" dirty="0"/>
          </a:p>
        </p:txBody>
      </p:sp>
      <p:sp>
        <p:nvSpPr>
          <p:cNvPr id="4" name="TextBox 3"/>
          <p:cNvSpPr txBox="1"/>
          <p:nvPr/>
        </p:nvSpPr>
        <p:spPr>
          <a:xfrm>
            <a:off x="4908820" y="6399036"/>
            <a:ext cx="184666" cy="369332"/>
          </a:xfrm>
          <a:prstGeom prst="rect">
            <a:avLst/>
          </a:prstGeom>
          <a:noFill/>
        </p:spPr>
        <p:txBody>
          <a:bodyPr wrap="none" rtlCol="0">
            <a:spAutoFit/>
          </a:bodyPr>
          <a:lstStyle/>
          <a:p>
            <a:endParaRPr lang="en-US" dirty="0"/>
          </a:p>
        </p:txBody>
      </p:sp>
      <p:sp>
        <p:nvSpPr>
          <p:cNvPr id="5" name="TextBox 4"/>
          <p:cNvSpPr txBox="1"/>
          <p:nvPr/>
        </p:nvSpPr>
        <p:spPr>
          <a:xfrm>
            <a:off x="3695861" y="6390895"/>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413116511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Rule 1</a:t>
            </a:r>
            <a:endParaRPr lang="en-US" dirty="0"/>
          </a:p>
        </p:txBody>
      </p:sp>
    </p:spTree>
    <p:extLst>
      <p:ext uri="{BB962C8B-B14F-4D97-AF65-F5344CB8AC3E}">
        <p14:creationId xmlns:p14="http://schemas.microsoft.com/office/powerpoint/2010/main" val="76446784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1</a:t>
            </a:r>
            <a:endParaRPr lang="en-US" dirty="0"/>
          </a:p>
        </p:txBody>
      </p:sp>
      <p:sp>
        <p:nvSpPr>
          <p:cNvPr id="4" name="Content Placeholder 3"/>
          <p:cNvSpPr>
            <a:spLocks noGrp="1"/>
          </p:cNvSpPr>
          <p:nvPr>
            <p:ph sz="half" idx="2"/>
          </p:nvPr>
        </p:nvSpPr>
        <p:spPr>
          <a:xfrm>
            <a:off x="457199" y="1762125"/>
            <a:ext cx="8296275" cy="4117975"/>
          </a:xfrm>
        </p:spPr>
        <p:txBody>
          <a:bodyPr>
            <a:noAutofit/>
          </a:bodyPr>
          <a:lstStyle/>
          <a:p>
            <a:r>
              <a:rPr lang="en-US" sz="3200" dirty="0"/>
              <a:t>Rule 1:   </a:t>
            </a:r>
            <a:r>
              <a:rPr lang="en-US" sz="3200" b="1" dirty="0"/>
              <a:t>Rule 1. Scope and Purpose</a:t>
            </a:r>
            <a:r>
              <a:rPr lang="en-US" sz="3200" dirty="0"/>
              <a:t>:  These rules govern the procedure in all civil actions and proceedings in the United States district courts, except as stated in Rule 81. They should be construed, </a:t>
            </a:r>
            <a:r>
              <a:rPr lang="en-US" sz="3200" strike="sngStrike" dirty="0"/>
              <a:t>and</a:t>
            </a:r>
            <a:r>
              <a:rPr lang="en-US" sz="3200" dirty="0"/>
              <a:t> administered</a:t>
            </a:r>
            <a:r>
              <a:rPr lang="en-US" sz="3200" u="sng" dirty="0"/>
              <a:t>, and employed by the court and the parties to  secure the just, speedy, and inexpensive determination of  every action and proceeding</a:t>
            </a:r>
            <a:r>
              <a:rPr lang="en-US" sz="3200" dirty="0"/>
              <a:t>.  (changes underlined)</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402959705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Cooperation</a:t>
            </a:r>
            <a:endParaRPr lang="en-US" dirty="0"/>
          </a:p>
        </p:txBody>
      </p:sp>
      <p:sp>
        <p:nvSpPr>
          <p:cNvPr id="4" name="Content Placeholder 3"/>
          <p:cNvSpPr>
            <a:spLocks noGrp="1"/>
          </p:cNvSpPr>
          <p:nvPr>
            <p:ph sz="half" idx="2"/>
          </p:nvPr>
        </p:nvSpPr>
        <p:spPr>
          <a:xfrm>
            <a:off x="457199" y="1762125"/>
            <a:ext cx="8296275" cy="4117975"/>
          </a:xfrm>
        </p:spPr>
        <p:txBody>
          <a:bodyPr>
            <a:noAutofit/>
          </a:bodyPr>
          <a:lstStyle/>
          <a:p>
            <a:r>
              <a:rPr lang="en-US" sz="3200" dirty="0"/>
              <a:t>Commentary makes clear that the purpose of this is to emphasize cooperation.</a:t>
            </a:r>
          </a:p>
          <a:p>
            <a:r>
              <a:rPr lang="en-US" sz="3200" dirty="0"/>
              <a:t>Note that the duty of zealous advocacy was removed from the federal model ethics rules in 2011.  </a:t>
            </a:r>
          </a:p>
          <a:p>
            <a:r>
              <a:rPr lang="en-US" sz="3200" dirty="0"/>
              <a:t>Language in rule is to make clear that the parties and lawyers as well as the courts are responsible for the administration of justice.</a:t>
            </a:r>
          </a:p>
          <a:p>
            <a:endParaRPr lang="en-US" sz="3200" dirty="0"/>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403419792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Rule 4</a:t>
            </a:r>
            <a:endParaRPr lang="en-US" dirty="0"/>
          </a:p>
        </p:txBody>
      </p:sp>
    </p:spTree>
    <p:extLst>
      <p:ext uri="{BB962C8B-B14F-4D97-AF65-F5344CB8AC3E}">
        <p14:creationId xmlns:p14="http://schemas.microsoft.com/office/powerpoint/2010/main" val="36893889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Rule 4</a:t>
            </a:r>
            <a:endParaRPr lang="en-US" dirty="0"/>
          </a:p>
        </p:txBody>
      </p:sp>
      <p:sp>
        <p:nvSpPr>
          <p:cNvPr id="4" name="Content Placeholder 3"/>
          <p:cNvSpPr>
            <a:spLocks noGrp="1"/>
          </p:cNvSpPr>
          <p:nvPr>
            <p:ph sz="half" idx="2"/>
          </p:nvPr>
        </p:nvSpPr>
        <p:spPr>
          <a:xfrm>
            <a:off x="457199" y="1762125"/>
            <a:ext cx="8296275" cy="4117975"/>
          </a:xfrm>
        </p:spPr>
        <p:txBody>
          <a:bodyPr>
            <a:noAutofit/>
          </a:bodyPr>
          <a:lstStyle/>
          <a:p>
            <a:r>
              <a:rPr lang="en-US" sz="2800" dirty="0"/>
              <a:t>1. Rule 4(m) – Service of Summons and Complaint </a:t>
            </a:r>
          </a:p>
          <a:p>
            <a:pPr marL="0" indent="0">
              <a:buNone/>
            </a:pPr>
            <a:r>
              <a:rPr lang="en-US" dirty="0" smtClean="0"/>
              <a:t>Rule </a:t>
            </a:r>
            <a:r>
              <a:rPr lang="en-US" dirty="0"/>
              <a:t>4(m) would be revised to shorten the time to serve the summons and complaint from 120 days to 60 days. The result of this amendment will be the commencement of civil actions in half-the-time. This proposal stems from the perception that the early stages of litigation often take too long. Like the present rule, the court may continue to extend the time if the plaintiff shows good cause for the failure to serve within the specified time frame. </a:t>
            </a:r>
          </a:p>
        </p:txBody>
      </p:sp>
      <p:sp>
        <p:nvSpPr>
          <p:cNvPr id="5" name="Text Placeholder 4"/>
          <p:cNvSpPr>
            <a:spLocks noGrp="1"/>
          </p:cNvSpPr>
          <p:nvPr>
            <p:ph type="body" sz="quarter" idx="3"/>
          </p:nvPr>
        </p:nvSpPr>
        <p:spPr/>
        <p:txBody>
          <a:bodyPr/>
          <a:lstStyle/>
          <a:p>
            <a:r>
              <a:rPr lang="en-US" dirty="0" smtClean="0"/>
              <a:t> </a:t>
            </a:r>
            <a:endParaRPr lang="en-US" dirty="0"/>
          </a:p>
        </p:txBody>
      </p:sp>
    </p:spTree>
    <p:extLst>
      <p:ext uri="{BB962C8B-B14F-4D97-AF65-F5344CB8AC3E}">
        <p14:creationId xmlns:p14="http://schemas.microsoft.com/office/powerpoint/2010/main" val="6345707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4214</TotalTime>
  <Words>1609</Words>
  <Application>Microsoft Macintosh PowerPoint</Application>
  <PresentationFormat>On-screen Show (4:3)</PresentationFormat>
  <Paragraphs>145</Paragraphs>
  <Slides>38</Slides>
  <Notes>0</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Office Theme</vt:lpstr>
      <vt:lpstr>Office Theme</vt:lpstr>
      <vt:lpstr>Proposed Federal E-Discovery Rule Changes Provisors OC LLP  SingerLewak LLP Mar. 5, 2015</vt:lpstr>
      <vt:lpstr>Rule Changes Overview</vt:lpstr>
      <vt:lpstr>Overview</vt:lpstr>
      <vt:lpstr>Federal E-Discovery Rule Changes</vt:lpstr>
      <vt:lpstr>Rule 1</vt:lpstr>
      <vt:lpstr>Rule 1</vt:lpstr>
      <vt:lpstr>Cooperation</vt:lpstr>
      <vt:lpstr>Rule 4</vt:lpstr>
      <vt:lpstr>Rule 4</vt:lpstr>
      <vt:lpstr>Rule 16</vt:lpstr>
      <vt:lpstr>Rule 16</vt:lpstr>
      <vt:lpstr>Committee Comment on Rule 16(b)(3)</vt:lpstr>
      <vt:lpstr>Rule 26</vt:lpstr>
      <vt:lpstr>Language Removed from Rule 26(b)(1)</vt:lpstr>
      <vt:lpstr>Rule 26(b)(1)</vt:lpstr>
      <vt:lpstr>Rule 26(b)(2)(C)</vt:lpstr>
      <vt:lpstr>Rule 26(c)</vt:lpstr>
      <vt:lpstr>Rule 26(f) Discovery Conference</vt:lpstr>
      <vt:lpstr>Committee Comment on Rule 26(f)</vt:lpstr>
      <vt:lpstr>Rule 34(b)(2)</vt:lpstr>
      <vt:lpstr>Rule 34(b)(2) Responses</vt:lpstr>
      <vt:lpstr>Rule 34(b)(2) Objections</vt:lpstr>
      <vt:lpstr>Rule 37</vt:lpstr>
      <vt:lpstr>Rule 37(e)</vt:lpstr>
      <vt:lpstr>Rule 37(e)(1)(B)</vt:lpstr>
      <vt:lpstr>Factors to determine bad faith</vt:lpstr>
      <vt:lpstr>Factors to determine bad faith</vt:lpstr>
      <vt:lpstr>Factors to determine bad faith</vt:lpstr>
      <vt:lpstr>Interplay with Ethics Rules</vt:lpstr>
      <vt:lpstr>Interplay with Ethics Rules</vt:lpstr>
      <vt:lpstr>Federal Model Rule 1.1</vt:lpstr>
      <vt:lpstr>New Comment to Rule 1.1</vt:lpstr>
      <vt:lpstr>Relevance to Ediscovery</vt:lpstr>
      <vt:lpstr>Duties According to Interim Opinion</vt:lpstr>
      <vt:lpstr>Duties According to Interim Opinion</vt:lpstr>
      <vt:lpstr>Duties According to Interim Opinion</vt:lpstr>
      <vt:lpstr>Relevant Sections of Ethics Rules</vt:lpstr>
      <vt:lpstr>We’re Done!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Anna Krych</dc:creator>
  <cp:lastModifiedBy>Eric Robi</cp:lastModifiedBy>
  <cp:revision>171</cp:revision>
  <cp:lastPrinted>2010-10-23T05:11:48Z</cp:lastPrinted>
  <dcterms:created xsi:type="dcterms:W3CDTF">2010-10-15T18:43:10Z</dcterms:created>
  <dcterms:modified xsi:type="dcterms:W3CDTF">2015-03-03T20:33:59Z</dcterms:modified>
</cp:coreProperties>
</file>